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Outfit ExtraBold"/>
      <p:bold r:id="rId13"/>
    </p:embeddedFont>
    <p:embeddedFont>
      <p:font typeface="Arim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hhNTqhgvKmp/EmJM/H1f9C3/d8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OutfitExtraBold-bold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Arimo-bold.fntdata"/><Relationship Id="rId14" Type="http://schemas.openxmlformats.org/officeDocument/2006/relationships/font" Target="fonts/Arimo-regular.fntdata"/><Relationship Id="rId17" Type="http://schemas.openxmlformats.org/officeDocument/2006/relationships/font" Target="fonts/Arimo-boldItalic.fntdata"/><Relationship Id="rId16" Type="http://schemas.openxmlformats.org/officeDocument/2006/relationships/font" Target="fonts/Arim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5.png>
</file>

<file path=ppt/media/image16.png>
</file>

<file path=ppt/media/image17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9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Relationship Id="rId6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6280190" y="889928"/>
            <a:ext cx="7556400" cy="29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6150"/>
              <a:buFont typeface="Outfit ExtraBold"/>
              <a:buNone/>
            </a:pPr>
            <a:r>
              <a:rPr b="1" i="0" lang="en-US" sz="500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Efecto del tipo de interés en la demanda agregada</a:t>
            </a:r>
            <a:endParaRPr b="0" i="0" sz="5000" u="none" cap="none" strike="noStrike"/>
          </a:p>
        </p:txBody>
      </p:sp>
      <p:sp>
        <p:nvSpPr>
          <p:cNvPr id="50" name="Google Shape;50;p1"/>
          <p:cNvSpPr/>
          <p:nvPr/>
        </p:nvSpPr>
        <p:spPr>
          <a:xfrm>
            <a:off x="6280190" y="5026343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 demanda agregada se ve afectada por los cambios en el tipo de interés. Cuando los tipos de interés suben, la demanda agregada tiende a disminuir, lo que tiene implicaciones importantes para la política económica.</a:t>
            </a:r>
            <a:endParaRPr b="0" i="0" sz="1750" u="none" cap="none" strike="noStrike"/>
          </a:p>
        </p:txBody>
      </p:sp>
      <p:sp>
        <p:nvSpPr>
          <p:cNvPr id="51" name="Google Shape;51;p1"/>
          <p:cNvSpPr/>
          <p:nvPr/>
        </p:nvSpPr>
        <p:spPr>
          <a:xfrm>
            <a:off x="12745475" y="7783950"/>
            <a:ext cx="1884900" cy="445500"/>
          </a:xfrm>
          <a:prstGeom prst="rect">
            <a:avLst/>
          </a:prstGeom>
          <a:solidFill>
            <a:srgbClr val="E9E6FA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/>
          <p:nvPr/>
        </p:nvSpPr>
        <p:spPr>
          <a:xfrm>
            <a:off x="793790" y="1675184"/>
            <a:ext cx="94125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Definición de la demanda agregada</a:t>
            </a:r>
            <a:endParaRPr b="0" i="0" sz="4450" u="none" cap="none" strike="noStrike"/>
          </a:p>
        </p:txBody>
      </p:sp>
      <p:sp>
        <p:nvSpPr>
          <p:cNvPr id="58" name="Google Shape;58;p2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Componentes</a:t>
            </a:r>
            <a:endParaRPr b="0" i="0" sz="2200" u="none" cap="none" strike="noStrike"/>
          </a:p>
        </p:txBody>
      </p:sp>
      <p:sp>
        <p:nvSpPr>
          <p:cNvPr id="59" name="Google Shape;59;p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 demanda agregada incluye el consumo de los hogares, la inversión empresarial, el gasto público y las exportaciones netas.</a:t>
            </a:r>
            <a:endParaRPr b="0" i="0" sz="1750" u="none" cap="none" strike="noStrike"/>
          </a:p>
        </p:txBody>
      </p:sp>
      <p:sp>
        <p:nvSpPr>
          <p:cNvPr id="60" name="Google Shape;60;p2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Determinantes</a:t>
            </a:r>
            <a:endParaRPr b="0" i="0" sz="2200" u="none" cap="none" strike="noStrike"/>
          </a:p>
        </p:txBody>
      </p:sp>
      <p:sp>
        <p:nvSpPr>
          <p:cNvPr id="61" name="Google Shape;61;p2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Factores como la renta, la riqueza, los tipos de interés y las expectativas influyen en la demanda agregada.</a:t>
            </a:r>
            <a:endParaRPr b="0" i="0" sz="1750" u="none" cap="none" strike="noStrike"/>
          </a:p>
        </p:txBody>
      </p:sp>
      <p:sp>
        <p:nvSpPr>
          <p:cNvPr id="62" name="Google Shape;62;p2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Papel clave</a:t>
            </a:r>
            <a:endParaRPr b="0" i="0" sz="2200" u="none" cap="none" strike="noStrike"/>
          </a:p>
        </p:txBody>
      </p:sp>
      <p:sp>
        <p:nvSpPr>
          <p:cNvPr id="63" name="Google Shape;63;p2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 demanda agregada es un concepto fundamental en macroeconomía que ayuda a explicar las fluctuaciones económicas.</a:t>
            </a:r>
            <a:endParaRPr b="0" i="0" sz="1750" u="none" cap="none" strike="noStrike"/>
          </a:p>
        </p:txBody>
      </p:sp>
      <p:sp>
        <p:nvSpPr>
          <p:cNvPr id="64" name="Google Shape;64;p2"/>
          <p:cNvSpPr/>
          <p:nvPr/>
        </p:nvSpPr>
        <p:spPr>
          <a:xfrm>
            <a:off x="12745475" y="7783950"/>
            <a:ext cx="1884900" cy="445500"/>
          </a:xfrm>
          <a:prstGeom prst="rect">
            <a:avLst/>
          </a:prstGeom>
          <a:solidFill>
            <a:srgbClr val="E9E6FA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0" name="Google Shape;7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3"/>
          <p:cNvSpPr/>
          <p:nvPr/>
        </p:nvSpPr>
        <p:spPr>
          <a:xfrm>
            <a:off x="740093" y="757595"/>
            <a:ext cx="7663815" cy="1321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150"/>
              <a:buFont typeface="Outfit ExtraBold"/>
              <a:buNone/>
            </a:pPr>
            <a:r>
              <a:rPr b="1" i="0" lang="en-US" sz="305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Relación inversa entre tipo de interés y demanda agregada</a:t>
            </a:r>
            <a:endParaRPr b="0" i="0" sz="3050" u="none" cap="none" strike="noStrike"/>
          </a:p>
        </p:txBody>
      </p:sp>
      <p:pic>
        <p:nvPicPr>
          <p:cNvPr descr="preencoded.png" id="72" name="Google Shape;7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0093" y="2396609"/>
            <a:ext cx="1057394" cy="169175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3"/>
          <p:cNvSpPr/>
          <p:nvPr/>
        </p:nvSpPr>
        <p:spPr>
          <a:xfrm>
            <a:off x="2114669" y="2608064"/>
            <a:ext cx="2643426" cy="330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050"/>
              <a:buFont typeface="Outfit ExtraBold"/>
              <a:buNone/>
            </a:pPr>
            <a:r>
              <a:rPr b="1" i="0" lang="en-US" sz="20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Efecto renta</a:t>
            </a:r>
            <a:endParaRPr b="0" i="0" sz="2050" u="none" cap="none" strike="noStrike"/>
          </a:p>
        </p:txBody>
      </p:sp>
      <p:sp>
        <p:nvSpPr>
          <p:cNvPr id="74" name="Google Shape;74;p3"/>
          <p:cNvSpPr/>
          <p:nvPr/>
        </p:nvSpPr>
        <p:spPr>
          <a:xfrm>
            <a:off x="2114669" y="3065264"/>
            <a:ext cx="6289238" cy="676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50"/>
              <a:buFont typeface="Arimo"/>
              <a:buNone/>
            </a:pPr>
            <a:r>
              <a:rPr b="0" i="0" lang="en-US" sz="16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Cuando suben los tipos de interés, disminuye la renta disponible de los consumidores, reduciendo el consumo.</a:t>
            </a:r>
            <a:endParaRPr b="0" i="0" sz="1650" u="none" cap="none" strike="noStrike"/>
          </a:p>
        </p:txBody>
      </p:sp>
      <p:pic>
        <p:nvPicPr>
          <p:cNvPr descr="preencoded.png" id="75" name="Google Shape;75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0093" y="4088368"/>
            <a:ext cx="1057394" cy="1691759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3"/>
          <p:cNvSpPr/>
          <p:nvPr/>
        </p:nvSpPr>
        <p:spPr>
          <a:xfrm>
            <a:off x="2114669" y="4299823"/>
            <a:ext cx="2643426" cy="330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050"/>
              <a:buFont typeface="Outfit ExtraBold"/>
              <a:buNone/>
            </a:pPr>
            <a:r>
              <a:rPr b="1" i="0" lang="en-US" sz="20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Efecto riqueza</a:t>
            </a:r>
            <a:endParaRPr b="0" i="0" sz="2050" u="none" cap="none" strike="noStrike"/>
          </a:p>
        </p:txBody>
      </p:sp>
      <p:sp>
        <p:nvSpPr>
          <p:cNvPr id="77" name="Google Shape;77;p3"/>
          <p:cNvSpPr/>
          <p:nvPr/>
        </p:nvSpPr>
        <p:spPr>
          <a:xfrm>
            <a:off x="2114669" y="4757023"/>
            <a:ext cx="6289238" cy="676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50"/>
              <a:buFont typeface="Arimo"/>
              <a:buNone/>
            </a:pPr>
            <a:r>
              <a:rPr b="0" i="0" lang="en-US" sz="16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El aumento de tipos de interés reduce el valor de los activos, lo que disminuye la riqueza y el consumo.</a:t>
            </a:r>
            <a:endParaRPr b="0" i="0" sz="1650" u="none" cap="none" strike="noStrike"/>
          </a:p>
        </p:txBody>
      </p:sp>
      <p:pic>
        <p:nvPicPr>
          <p:cNvPr descr="preencoded.png" id="78" name="Google Shape;78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0093" y="5780127"/>
            <a:ext cx="1057394" cy="169175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3"/>
          <p:cNvSpPr/>
          <p:nvPr/>
        </p:nvSpPr>
        <p:spPr>
          <a:xfrm>
            <a:off x="2114669" y="5991582"/>
            <a:ext cx="2643426" cy="330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050"/>
              <a:buFont typeface="Outfit ExtraBold"/>
              <a:buNone/>
            </a:pPr>
            <a:r>
              <a:rPr b="1" i="0" lang="en-US" sz="20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Efecto inversión</a:t>
            </a:r>
            <a:endParaRPr b="0" i="0" sz="2050" u="none" cap="none" strike="noStrike"/>
          </a:p>
        </p:txBody>
      </p:sp>
      <p:sp>
        <p:nvSpPr>
          <p:cNvPr id="80" name="Google Shape;80;p3"/>
          <p:cNvSpPr/>
          <p:nvPr/>
        </p:nvSpPr>
        <p:spPr>
          <a:xfrm>
            <a:off x="2114669" y="6448782"/>
            <a:ext cx="6289238" cy="676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50"/>
              <a:buFont typeface="Arimo"/>
              <a:buNone/>
            </a:pPr>
            <a:r>
              <a:rPr b="0" i="0" lang="en-US" sz="16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Los tipos de interés más altos encarecen la financiación, desincentivando la inversión empresarial.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6" name="Google Shape;8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114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4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300"/>
              <a:buFont typeface="Outfit ExtraBold"/>
              <a:buNone/>
            </a:pPr>
            <a:r>
              <a:rPr b="1" i="0" lang="en-US" sz="300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Explicación del mecanismo de transmisión</a:t>
            </a:r>
            <a:endParaRPr b="0" i="0" sz="3000" u="none" cap="none" strike="noStrike"/>
          </a:p>
        </p:txBody>
      </p:sp>
      <p:sp>
        <p:nvSpPr>
          <p:cNvPr id="88" name="Google Shape;88;p4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fmla="val 303837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4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"/>
          <p:cNvSpPr/>
          <p:nvPr/>
        </p:nvSpPr>
        <p:spPr>
          <a:xfrm>
            <a:off x="1037749" y="2645569"/>
            <a:ext cx="129064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00"/>
              <a:buFont typeface="Outfit ExtraBold"/>
              <a:buNone/>
            </a:pPr>
            <a:r>
              <a:rPr b="1" i="0" lang="en-US" sz="26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1</a:t>
            </a:r>
            <a:endParaRPr b="0" i="0" sz="2600" u="none" cap="none" strike="noStrike"/>
          </a:p>
        </p:txBody>
      </p:sp>
      <p:sp>
        <p:nvSpPr>
          <p:cNvPr id="92" name="Google Shape;92;p4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 ExtraBold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Política monetaria</a:t>
            </a:r>
            <a:endParaRPr b="0" i="0" sz="2150" u="none" cap="none" strike="noStrike"/>
          </a:p>
        </p:txBody>
      </p:sp>
      <p:sp>
        <p:nvSpPr>
          <p:cNvPr id="93" name="Google Shape;93;p4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El banco central sube los tipos de interés para controlar la inflación.</a:t>
            </a:r>
            <a:endParaRPr b="0" i="0" sz="1700" u="none" cap="none" strike="noStrike"/>
          </a:p>
        </p:txBody>
      </p:sp>
      <p:sp>
        <p:nvSpPr>
          <p:cNvPr id="94" name="Google Shape;94;p4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4"/>
          <p:cNvSpPr/>
          <p:nvPr/>
        </p:nvSpPr>
        <p:spPr>
          <a:xfrm>
            <a:off x="1007031" y="4489013"/>
            <a:ext cx="190500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00"/>
              <a:buFont typeface="Outfit ExtraBold"/>
              <a:buNone/>
            </a:pPr>
            <a:r>
              <a:rPr b="1" i="0" lang="en-US" sz="26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2</a:t>
            </a:r>
            <a:endParaRPr b="0" i="0" sz="2600" u="none" cap="none" strike="noStrike"/>
          </a:p>
        </p:txBody>
      </p:sp>
      <p:sp>
        <p:nvSpPr>
          <p:cNvPr id="97" name="Google Shape;97;p4"/>
          <p:cNvSpPr/>
          <p:nvPr/>
        </p:nvSpPr>
        <p:spPr>
          <a:xfrm>
            <a:off x="2314932" y="4378762"/>
            <a:ext cx="2942511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 ExtraBold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Efectos en la economía</a:t>
            </a:r>
            <a:endParaRPr b="0" i="0" sz="2150" u="none" cap="none" strike="noStrike"/>
          </a:p>
        </p:txBody>
      </p:sp>
      <p:sp>
        <p:nvSpPr>
          <p:cNvPr id="98" name="Google Shape;98;p4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Los tipos de interés más altos reducen el consumo y la inversión, disminuyendo la demanda agregada.</a:t>
            </a:r>
            <a:endParaRPr b="0" i="0" sz="1700" u="none" cap="none" strike="noStrike"/>
          </a:p>
        </p:txBody>
      </p:sp>
      <p:sp>
        <p:nvSpPr>
          <p:cNvPr id="99" name="Google Shape;99;p4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"/>
          <p:cNvSpPr/>
          <p:nvPr/>
        </p:nvSpPr>
        <p:spPr>
          <a:xfrm>
            <a:off x="1008102" y="6332458"/>
            <a:ext cx="188238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00"/>
              <a:buFont typeface="Outfit ExtraBold"/>
              <a:buNone/>
            </a:pPr>
            <a:r>
              <a:rPr b="1" i="0" lang="en-US" sz="26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3</a:t>
            </a:r>
            <a:endParaRPr b="0" i="0" sz="2600" u="none" cap="none" strike="noStrike"/>
          </a:p>
        </p:txBody>
      </p:sp>
      <p:sp>
        <p:nvSpPr>
          <p:cNvPr id="102" name="Google Shape;102;p4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 ExtraBold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Implicaciones</a:t>
            </a:r>
            <a:endParaRPr b="0" i="0" sz="2150" u="none" cap="none" strike="noStrike"/>
          </a:p>
        </p:txBody>
      </p:sp>
      <p:sp>
        <p:nvSpPr>
          <p:cNvPr id="103" name="Google Shape;103;p4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 caída de la demanda agregada tiene consecuencias negativas sobre el empleo y la producción.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9" name="Google Shape;10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5"/>
          <p:cNvSpPr/>
          <p:nvPr/>
        </p:nvSpPr>
        <p:spPr>
          <a:xfrm>
            <a:off x="6262330" y="610791"/>
            <a:ext cx="7592139" cy="13854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350"/>
              <a:buFont typeface="Outfit ExtraBold"/>
              <a:buNone/>
            </a:pPr>
            <a:r>
              <a:rPr b="1" i="0" lang="en-US" sz="300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Impacto del aumento del tipo de interés</a:t>
            </a:r>
            <a:endParaRPr b="0" i="0" sz="3000" u="none" cap="none" strike="noStrike"/>
          </a:p>
        </p:txBody>
      </p:sp>
      <p:sp>
        <p:nvSpPr>
          <p:cNvPr id="111" name="Google Shape;111;p5"/>
          <p:cNvSpPr/>
          <p:nvPr/>
        </p:nvSpPr>
        <p:spPr>
          <a:xfrm>
            <a:off x="6262330" y="2328743"/>
            <a:ext cx="3685223" cy="2356842"/>
          </a:xfrm>
          <a:prstGeom prst="roundRect">
            <a:avLst>
              <a:gd fmla="val 3951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6491645" y="2558058"/>
            <a:ext cx="2771180" cy="3464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 ExtraBold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Consumo</a:t>
            </a:r>
            <a:endParaRPr b="0" i="0" sz="2150" u="none" cap="none" strike="noStrike"/>
          </a:p>
        </p:txBody>
      </p:sp>
      <p:sp>
        <p:nvSpPr>
          <p:cNvPr id="113" name="Google Shape;113;p5"/>
          <p:cNvSpPr/>
          <p:nvPr/>
        </p:nvSpPr>
        <p:spPr>
          <a:xfrm>
            <a:off x="6491645" y="3037522"/>
            <a:ext cx="3226594" cy="14187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El aumento de tipos de interés reduce el consumo al encarecer los créditos y disminuir la renta disponible.</a:t>
            </a:r>
            <a:endParaRPr b="0" i="0" sz="1700" u="none" cap="none" strike="noStrike"/>
          </a:p>
        </p:txBody>
      </p:sp>
      <p:sp>
        <p:nvSpPr>
          <p:cNvPr id="114" name="Google Shape;114;p5"/>
          <p:cNvSpPr/>
          <p:nvPr/>
        </p:nvSpPr>
        <p:spPr>
          <a:xfrm>
            <a:off x="10169247" y="2328743"/>
            <a:ext cx="3685223" cy="2356842"/>
          </a:xfrm>
          <a:prstGeom prst="roundRect">
            <a:avLst>
              <a:gd fmla="val 3951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"/>
          <p:cNvSpPr/>
          <p:nvPr/>
        </p:nvSpPr>
        <p:spPr>
          <a:xfrm>
            <a:off x="10398562" y="2558058"/>
            <a:ext cx="2771180" cy="3464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 ExtraBold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Inversión</a:t>
            </a:r>
            <a:endParaRPr b="0" i="0" sz="2150" u="none" cap="none" strike="noStrike"/>
          </a:p>
        </p:txBody>
      </p:sp>
      <p:sp>
        <p:nvSpPr>
          <p:cNvPr id="116" name="Google Shape;116;p5"/>
          <p:cNvSpPr/>
          <p:nvPr/>
        </p:nvSpPr>
        <p:spPr>
          <a:xfrm>
            <a:off x="10398562" y="3037522"/>
            <a:ext cx="3226594" cy="14187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Los tipos de interés más altos desincentivan la inversión empresarial al encarecer la financiación.</a:t>
            </a:r>
            <a:endParaRPr b="0" i="0" sz="1700" u="none" cap="none" strike="noStrike"/>
          </a:p>
        </p:txBody>
      </p:sp>
      <p:sp>
        <p:nvSpPr>
          <p:cNvPr id="117" name="Google Shape;117;p5"/>
          <p:cNvSpPr/>
          <p:nvPr/>
        </p:nvSpPr>
        <p:spPr>
          <a:xfrm>
            <a:off x="6262330" y="4907280"/>
            <a:ext cx="3685223" cy="2711529"/>
          </a:xfrm>
          <a:prstGeom prst="roundRect">
            <a:avLst>
              <a:gd fmla="val 3434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6491645" y="5136594"/>
            <a:ext cx="2771180" cy="3464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 ExtraBold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Exportaciones</a:t>
            </a:r>
            <a:endParaRPr b="0" i="0" sz="2150" u="none" cap="none" strike="noStrike"/>
          </a:p>
        </p:txBody>
      </p:sp>
      <p:sp>
        <p:nvSpPr>
          <p:cNvPr id="119" name="Google Shape;119;p5"/>
          <p:cNvSpPr/>
          <p:nvPr/>
        </p:nvSpPr>
        <p:spPr>
          <a:xfrm>
            <a:off x="6491645" y="5616059"/>
            <a:ext cx="3226594" cy="17734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 subida de tipos puede hacer que la moneda nacional se aprecie, lo que reduce la competitividad de las exportaciones.</a:t>
            </a:r>
            <a:endParaRPr b="0" i="0" sz="1700" u="none" cap="none" strike="noStrike"/>
          </a:p>
        </p:txBody>
      </p:sp>
      <p:sp>
        <p:nvSpPr>
          <p:cNvPr id="120" name="Google Shape;120;p5"/>
          <p:cNvSpPr/>
          <p:nvPr/>
        </p:nvSpPr>
        <p:spPr>
          <a:xfrm>
            <a:off x="10169247" y="4907280"/>
            <a:ext cx="3685223" cy="2711529"/>
          </a:xfrm>
          <a:prstGeom prst="roundRect">
            <a:avLst>
              <a:gd fmla="val 3434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5"/>
          <p:cNvSpPr/>
          <p:nvPr/>
        </p:nvSpPr>
        <p:spPr>
          <a:xfrm>
            <a:off x="10398562" y="5136594"/>
            <a:ext cx="2771180" cy="3464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 ExtraBold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Demanda agregada</a:t>
            </a:r>
            <a:endParaRPr b="0" i="0" sz="2150" u="none" cap="none" strike="noStrike"/>
          </a:p>
        </p:txBody>
      </p:sp>
      <p:sp>
        <p:nvSpPr>
          <p:cNvPr id="122" name="Google Shape;122;p5"/>
          <p:cNvSpPr/>
          <p:nvPr/>
        </p:nvSpPr>
        <p:spPr>
          <a:xfrm>
            <a:off x="10398562" y="5616059"/>
            <a:ext cx="3226594" cy="17734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 caída del consumo, la inversión y las exportaciones netas se traduce en una disminución de la demanda agregada.</a:t>
            </a:r>
            <a:endParaRPr b="0" i="0" sz="1700" u="none" cap="none" strike="noStrike"/>
          </a:p>
        </p:txBody>
      </p:sp>
      <p:sp>
        <p:nvSpPr>
          <p:cNvPr id="123" name="Google Shape;123;p5"/>
          <p:cNvSpPr/>
          <p:nvPr/>
        </p:nvSpPr>
        <p:spPr>
          <a:xfrm>
            <a:off x="12745475" y="7783950"/>
            <a:ext cx="1884900" cy="445500"/>
          </a:xfrm>
          <a:prstGeom prst="rect">
            <a:avLst/>
          </a:prstGeom>
          <a:solidFill>
            <a:srgbClr val="E9E6FA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9" name="Google Shape;12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6"/>
          <p:cNvSpPr/>
          <p:nvPr/>
        </p:nvSpPr>
        <p:spPr>
          <a:xfrm>
            <a:off x="6114812" y="924878"/>
            <a:ext cx="7887176" cy="11220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3500"/>
              <a:buFont typeface="Outfit ExtraBold"/>
              <a:buNone/>
            </a:pPr>
            <a:r>
              <a:rPr b="1" i="0" lang="en-US" sz="350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Efectos sobre el consumo y la inversión</a:t>
            </a:r>
            <a:endParaRPr b="0" i="0" sz="3500" u="none" cap="none" strike="noStrike"/>
          </a:p>
        </p:txBody>
      </p:sp>
      <p:pic>
        <p:nvPicPr>
          <p:cNvPr descr="preencoded.png" id="131" name="Google Shape;13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14812" y="2316242"/>
            <a:ext cx="448866" cy="44886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6"/>
          <p:cNvSpPr/>
          <p:nvPr/>
        </p:nvSpPr>
        <p:spPr>
          <a:xfrm>
            <a:off x="6114812" y="2944654"/>
            <a:ext cx="2244328" cy="2805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Outfit ExtraBold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Consumo</a:t>
            </a:r>
            <a:endParaRPr b="0" i="0" sz="1750" u="none" cap="none" strike="noStrike"/>
          </a:p>
        </p:txBody>
      </p:sp>
      <p:sp>
        <p:nvSpPr>
          <p:cNvPr id="133" name="Google Shape;133;p6"/>
          <p:cNvSpPr/>
          <p:nvPr/>
        </p:nvSpPr>
        <p:spPr>
          <a:xfrm>
            <a:off x="6114812" y="3332798"/>
            <a:ext cx="7887176" cy="2871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00"/>
              <a:buFont typeface="Arimo"/>
              <a:buNone/>
            </a:pPr>
            <a:r>
              <a:rPr b="0" i="0" lang="en-US" sz="14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Los hogares reducen sus compras al disminuir la renta disponible y encarecer los créditos.</a:t>
            </a:r>
            <a:endParaRPr b="0" i="0" sz="1400" u="none" cap="none" strike="noStrike"/>
          </a:p>
        </p:txBody>
      </p:sp>
      <p:pic>
        <p:nvPicPr>
          <p:cNvPr descr="preencoded.png" id="134" name="Google Shape;134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14812" y="4158615"/>
            <a:ext cx="448866" cy="448866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6"/>
          <p:cNvSpPr/>
          <p:nvPr/>
        </p:nvSpPr>
        <p:spPr>
          <a:xfrm>
            <a:off x="6114812" y="4787027"/>
            <a:ext cx="2244328" cy="2805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Outfit ExtraBold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Inversión</a:t>
            </a:r>
            <a:endParaRPr b="0" i="0" sz="1750" u="none" cap="none" strike="noStrike"/>
          </a:p>
        </p:txBody>
      </p:sp>
      <p:sp>
        <p:nvSpPr>
          <p:cNvPr id="136" name="Google Shape;136;p6"/>
          <p:cNvSpPr/>
          <p:nvPr/>
        </p:nvSpPr>
        <p:spPr>
          <a:xfrm>
            <a:off x="6114812" y="5175171"/>
            <a:ext cx="7887176" cy="2871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00"/>
              <a:buFont typeface="Arimo"/>
              <a:buNone/>
            </a:pPr>
            <a:r>
              <a:rPr b="0" i="0" lang="en-US" sz="14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Las empresas disminuyen sus planes de inversión al incrementarse el coste de la financiación.</a:t>
            </a:r>
            <a:endParaRPr b="0" i="0" sz="1400" u="none" cap="none" strike="noStrike"/>
          </a:p>
        </p:txBody>
      </p:sp>
      <p:pic>
        <p:nvPicPr>
          <p:cNvPr descr="preencoded.png" id="137" name="Google Shape;137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14812" y="6000988"/>
            <a:ext cx="448866" cy="44886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6"/>
          <p:cNvSpPr/>
          <p:nvPr/>
        </p:nvSpPr>
        <p:spPr>
          <a:xfrm>
            <a:off x="6114812" y="6629400"/>
            <a:ext cx="2244328" cy="2805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Outfit ExtraBold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Demanda agregada</a:t>
            </a:r>
            <a:endParaRPr b="0" i="0" sz="1750" u="none" cap="none" strike="noStrike"/>
          </a:p>
        </p:txBody>
      </p:sp>
      <p:sp>
        <p:nvSpPr>
          <p:cNvPr id="139" name="Google Shape;139;p6"/>
          <p:cNvSpPr/>
          <p:nvPr/>
        </p:nvSpPr>
        <p:spPr>
          <a:xfrm>
            <a:off x="6114812" y="7017544"/>
            <a:ext cx="7887176" cy="2871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00"/>
              <a:buFont typeface="Arimo"/>
              <a:buNone/>
            </a:pPr>
            <a:r>
              <a:rPr b="0" i="0" lang="en-US" sz="14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 caída del consumo y la inversión se traduce en una reducción de la demanda agregada.</a:t>
            </a:r>
            <a:endParaRPr b="0" i="0" sz="1400" u="none" cap="none" strike="noStrike"/>
          </a:p>
        </p:txBody>
      </p:sp>
      <p:sp>
        <p:nvSpPr>
          <p:cNvPr id="140" name="Google Shape;140;p6"/>
          <p:cNvSpPr/>
          <p:nvPr/>
        </p:nvSpPr>
        <p:spPr>
          <a:xfrm>
            <a:off x="12745475" y="7783950"/>
            <a:ext cx="1884900" cy="445500"/>
          </a:xfrm>
          <a:prstGeom prst="rect">
            <a:avLst/>
          </a:prstGeom>
          <a:solidFill>
            <a:srgbClr val="E9E6FA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6" name="Google Shape;14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31148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7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300"/>
              <a:buFont typeface="Outfit ExtraBold"/>
              <a:buNone/>
            </a:pPr>
            <a:r>
              <a:rPr b="1" i="0" lang="en-US" sz="430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Respuesta de la política monetaria</a:t>
            </a:r>
            <a:endParaRPr b="0" i="0" sz="4300" u="none" cap="none" strike="noStrike"/>
          </a:p>
        </p:txBody>
      </p:sp>
      <p:sp>
        <p:nvSpPr>
          <p:cNvPr id="148" name="Google Shape;148;p7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fmla="val 303837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6524149" y="2645569"/>
            <a:ext cx="129064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00"/>
              <a:buFont typeface="Outfit ExtraBold"/>
              <a:buNone/>
            </a:pPr>
            <a:r>
              <a:rPr b="1" i="0" lang="en-US" sz="26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1</a:t>
            </a:r>
            <a:endParaRPr b="0" i="0" sz="2600" u="none" cap="none" strike="noStrike"/>
          </a:p>
        </p:txBody>
      </p:sp>
      <p:sp>
        <p:nvSpPr>
          <p:cNvPr id="152" name="Google Shape;152;p7"/>
          <p:cNvSpPr/>
          <p:nvPr/>
        </p:nvSpPr>
        <p:spPr>
          <a:xfrm>
            <a:off x="7801332" y="2535317"/>
            <a:ext cx="2756178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 ExtraBold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Objetivos</a:t>
            </a:r>
            <a:endParaRPr b="0" i="0" sz="2150" u="none" cap="none" strike="noStrike"/>
          </a:p>
        </p:txBody>
      </p:sp>
      <p:sp>
        <p:nvSpPr>
          <p:cNvPr id="153" name="Google Shape;153;p7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 política monetaria busca estabilizar la inflación y mantener el pleno empleo.</a:t>
            </a:r>
            <a:endParaRPr b="0" i="0" sz="1700" u="none" cap="none" strike="noStrike"/>
          </a:p>
        </p:txBody>
      </p:sp>
      <p:sp>
        <p:nvSpPr>
          <p:cNvPr id="154" name="Google Shape;154;p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7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7"/>
          <p:cNvSpPr/>
          <p:nvPr/>
        </p:nvSpPr>
        <p:spPr>
          <a:xfrm>
            <a:off x="6493431" y="4489013"/>
            <a:ext cx="190500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00"/>
              <a:buFont typeface="Outfit ExtraBold"/>
              <a:buNone/>
            </a:pPr>
            <a:r>
              <a:rPr b="1" i="0" lang="en-US" sz="26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2</a:t>
            </a:r>
            <a:endParaRPr b="0" i="0" sz="2600" u="none" cap="none" strike="noStrike"/>
          </a:p>
        </p:txBody>
      </p:sp>
      <p:sp>
        <p:nvSpPr>
          <p:cNvPr id="157" name="Google Shape;157;p7"/>
          <p:cNvSpPr/>
          <p:nvPr/>
        </p:nvSpPr>
        <p:spPr>
          <a:xfrm>
            <a:off x="7801332" y="4378762"/>
            <a:ext cx="2756178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 ExtraBold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Herramientas</a:t>
            </a:r>
            <a:endParaRPr b="0" i="0" sz="2150" u="none" cap="none" strike="noStrike"/>
          </a:p>
        </p:txBody>
      </p:sp>
      <p:sp>
        <p:nvSpPr>
          <p:cNvPr id="158" name="Google Shape;158;p7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El banco central ajusta los tipos de interés y otras variables para influir en la demanda agregada.</a:t>
            </a:r>
            <a:endParaRPr b="0" i="0" sz="1700" u="none" cap="none" strike="noStrike"/>
          </a:p>
        </p:txBody>
      </p:sp>
      <p:sp>
        <p:nvSpPr>
          <p:cNvPr id="159" name="Google Shape;159;p7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6494502" y="6332458"/>
            <a:ext cx="188238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00"/>
              <a:buFont typeface="Outfit ExtraBold"/>
              <a:buNone/>
            </a:pPr>
            <a:r>
              <a:rPr b="1" i="0" lang="en-US" sz="26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3</a:t>
            </a:r>
            <a:endParaRPr b="0" i="0" sz="2600" u="none" cap="none" strike="noStrike"/>
          </a:p>
        </p:txBody>
      </p:sp>
      <p:sp>
        <p:nvSpPr>
          <p:cNvPr id="162" name="Google Shape;162;p7"/>
          <p:cNvSpPr/>
          <p:nvPr/>
        </p:nvSpPr>
        <p:spPr>
          <a:xfrm>
            <a:off x="7801332" y="6222206"/>
            <a:ext cx="2756178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150"/>
              <a:buFont typeface="Outfit ExtraBold"/>
              <a:buNone/>
            </a:pPr>
            <a:r>
              <a:rPr b="1" i="0" lang="en-US" sz="21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Dilema</a:t>
            </a:r>
            <a:endParaRPr b="0" i="0" sz="2150" u="none" cap="none" strike="noStrike"/>
          </a:p>
        </p:txBody>
      </p:sp>
      <p:sp>
        <p:nvSpPr>
          <p:cNvPr id="163" name="Google Shape;163;p7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Arimo"/>
              <a:buNone/>
            </a:pPr>
            <a:r>
              <a:rPr b="0" i="0" lang="en-US" sz="17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Elevar los tipos de interés puede contener la inflación, pero también reducir la producción y el empleo.</a:t>
            </a:r>
            <a:endParaRPr b="0" i="0" sz="1700" u="none" cap="none" strike="noStrike"/>
          </a:p>
        </p:txBody>
      </p:sp>
      <p:sp>
        <p:nvSpPr>
          <p:cNvPr id="164" name="Google Shape;164;p7"/>
          <p:cNvSpPr/>
          <p:nvPr/>
        </p:nvSpPr>
        <p:spPr>
          <a:xfrm>
            <a:off x="12745475" y="7783950"/>
            <a:ext cx="1884900" cy="445500"/>
          </a:xfrm>
          <a:prstGeom prst="rect">
            <a:avLst/>
          </a:prstGeom>
          <a:solidFill>
            <a:srgbClr val="E9E6FA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0" name="Google Shape;17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8"/>
          <p:cNvSpPr/>
          <p:nvPr/>
        </p:nvSpPr>
        <p:spPr>
          <a:xfrm>
            <a:off x="793790" y="3732133"/>
            <a:ext cx="8650367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 ExtraBold"/>
              <a:buNone/>
            </a:pPr>
            <a:r>
              <a:rPr b="1" i="0" lang="en-US" sz="3000" u="none" cap="none" strike="noStrike">
                <a:solidFill>
                  <a:srgbClr val="23197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Conclusiones y recomendaciones</a:t>
            </a:r>
            <a:endParaRPr b="0" i="0" sz="3000" u="none" cap="none" strike="noStrike"/>
          </a:p>
        </p:txBody>
      </p:sp>
      <p:sp>
        <p:nvSpPr>
          <p:cNvPr id="172" name="Google Shape;172;p8"/>
          <p:cNvSpPr/>
          <p:nvPr/>
        </p:nvSpPr>
        <p:spPr>
          <a:xfrm>
            <a:off x="793790" y="5036225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"/>
          <p:cNvSpPr/>
          <p:nvPr/>
        </p:nvSpPr>
        <p:spPr>
          <a:xfrm>
            <a:off x="982504" y="5121235"/>
            <a:ext cx="132755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b="1" i="0" lang="en-US" sz="26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1</a:t>
            </a:r>
            <a:endParaRPr b="0" i="0" sz="2650" u="none" cap="none" strike="noStrike"/>
          </a:p>
        </p:txBody>
      </p:sp>
      <p:sp>
        <p:nvSpPr>
          <p:cNvPr id="174" name="Google Shape;174;p8"/>
          <p:cNvSpPr/>
          <p:nvPr/>
        </p:nvSpPr>
        <p:spPr>
          <a:xfrm>
            <a:off x="1530906" y="5036225"/>
            <a:ext cx="3459242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Clave en política económica</a:t>
            </a:r>
            <a:endParaRPr b="0" i="0" sz="2200" u="none" cap="none" strike="noStrike"/>
          </a:p>
        </p:txBody>
      </p:sp>
      <p:sp>
        <p:nvSpPr>
          <p:cNvPr id="175" name="Google Shape;175;p8"/>
          <p:cNvSpPr/>
          <p:nvPr/>
        </p:nvSpPr>
        <p:spPr>
          <a:xfrm>
            <a:off x="1530906" y="5880973"/>
            <a:ext cx="3459242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Entender el efecto de los tipos de interés en la demanda agregada es crucial para los responsables de política económica.</a:t>
            </a:r>
            <a:endParaRPr b="0" i="0" sz="1750" u="none" cap="none" strike="noStrike"/>
          </a:p>
        </p:txBody>
      </p:sp>
      <p:sp>
        <p:nvSpPr>
          <p:cNvPr id="176" name="Google Shape;176;p8"/>
          <p:cNvSpPr/>
          <p:nvPr/>
        </p:nvSpPr>
        <p:spPr>
          <a:xfrm>
            <a:off x="5216962" y="5036225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8"/>
          <p:cNvSpPr/>
          <p:nvPr/>
        </p:nvSpPr>
        <p:spPr>
          <a:xfrm>
            <a:off x="5374124" y="5121235"/>
            <a:ext cx="19597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b="1" i="0" lang="en-US" sz="26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2</a:t>
            </a:r>
            <a:endParaRPr b="0" i="0" sz="2650" u="none" cap="none" strike="noStrike"/>
          </a:p>
        </p:txBody>
      </p:sp>
      <p:sp>
        <p:nvSpPr>
          <p:cNvPr id="178" name="Google Shape;178;p8"/>
          <p:cNvSpPr/>
          <p:nvPr/>
        </p:nvSpPr>
        <p:spPr>
          <a:xfrm>
            <a:off x="5954078" y="503622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Equilibrio delicado</a:t>
            </a:r>
            <a:endParaRPr b="0" i="0" sz="2200" u="none" cap="none" strike="noStrike"/>
          </a:p>
        </p:txBody>
      </p:sp>
      <p:sp>
        <p:nvSpPr>
          <p:cNvPr id="179" name="Google Shape;179;p8"/>
          <p:cNvSpPr/>
          <p:nvPr/>
        </p:nvSpPr>
        <p:spPr>
          <a:xfrm>
            <a:off x="5954078" y="5526643"/>
            <a:ext cx="3459242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 política monetaria debe buscar el equilibrio entre contener la inflación y apoyar el crecimiento económico.</a:t>
            </a:r>
            <a:endParaRPr b="0" i="0" sz="1750" u="none" cap="none" strike="noStrike"/>
          </a:p>
        </p:txBody>
      </p:sp>
      <p:sp>
        <p:nvSpPr>
          <p:cNvPr id="180" name="Google Shape;180;p8"/>
          <p:cNvSpPr/>
          <p:nvPr/>
        </p:nvSpPr>
        <p:spPr>
          <a:xfrm>
            <a:off x="9640133" y="5036225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"/>
          <p:cNvSpPr/>
          <p:nvPr/>
        </p:nvSpPr>
        <p:spPr>
          <a:xfrm>
            <a:off x="9798487" y="5121235"/>
            <a:ext cx="19359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650"/>
              <a:buFont typeface="Outfit ExtraBold"/>
              <a:buNone/>
            </a:pPr>
            <a:r>
              <a:rPr b="1" i="0" lang="en-US" sz="265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3</a:t>
            </a:r>
            <a:endParaRPr b="0" i="0" sz="2650" u="none" cap="none" strike="noStrike"/>
          </a:p>
        </p:txBody>
      </p:sp>
      <p:sp>
        <p:nvSpPr>
          <p:cNvPr id="182" name="Google Shape;182;p8"/>
          <p:cNvSpPr/>
          <p:nvPr/>
        </p:nvSpPr>
        <p:spPr>
          <a:xfrm>
            <a:off x="10377249" y="503622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 ExtraBold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Recomendaciones</a:t>
            </a:r>
            <a:endParaRPr b="0" i="0" sz="2200" u="none" cap="none" strike="noStrike"/>
          </a:p>
        </p:txBody>
      </p:sp>
      <p:sp>
        <p:nvSpPr>
          <p:cNvPr id="183" name="Google Shape;183;p8"/>
          <p:cNvSpPr/>
          <p:nvPr/>
        </p:nvSpPr>
        <p:spPr>
          <a:xfrm>
            <a:off x="10377249" y="5526643"/>
            <a:ext cx="3459242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Los bancos centrales deben ajustar cuidadosamente los tipos de interés para lograr sus objetivos de estabilidad y empleo.</a:t>
            </a:r>
            <a:endParaRPr b="0" i="0" sz="1750" u="none" cap="none" strike="noStrike"/>
          </a:p>
        </p:txBody>
      </p:sp>
      <p:sp>
        <p:nvSpPr>
          <p:cNvPr id="184" name="Google Shape;184;p8"/>
          <p:cNvSpPr/>
          <p:nvPr/>
        </p:nvSpPr>
        <p:spPr>
          <a:xfrm>
            <a:off x="12745475" y="7783950"/>
            <a:ext cx="1884900" cy="445500"/>
          </a:xfrm>
          <a:prstGeom prst="rect">
            <a:avLst/>
          </a:prstGeom>
          <a:solidFill>
            <a:srgbClr val="E9E6FA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2024-11-04T12:20:41Z</dcterms:created>
  <dc:creator>PptxGenJS</dc:creator>
</cp:coreProperties>
</file>